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58" r:id="rId6"/>
    <p:sldId id="259" r:id="rId7"/>
    <p:sldId id="280" r:id="rId8"/>
    <p:sldId id="274" r:id="rId9"/>
    <p:sldId id="27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5E541-A59A-96AD-EF31-297C407DE69F}" v="1019" dt="2025-07-06T05:18:14.608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-106" y="-538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3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7/5/2025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7/5/2025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7/5/2025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7/5/2025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7/5/2025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7/5/2025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gerduty.com/resources/incident-management-response/learn/call-rotations-schedul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Pager Rotation Duties in the DevOps Model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D34B5-D5E0-C9B1-0AC5-C5FCE78E9125}"/>
              </a:ext>
            </a:extLst>
          </p:cNvPr>
          <p:cNvSpPr txBox="1"/>
          <p:nvPr/>
        </p:nvSpPr>
        <p:spPr>
          <a:xfrm>
            <a:off x="1976782" y="4516782"/>
            <a:ext cx="3357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Author: Joseph Ayo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CSD380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7" y="1063416"/>
            <a:ext cx="5393901" cy="1717884"/>
          </a:xfrm>
        </p:spPr>
        <p:txBody>
          <a:bodyPr anchor="t"/>
          <a:lstStyle/>
          <a:p>
            <a:r>
              <a:rPr lang="en-US" dirty="0"/>
              <a:t>What is a pager rotation?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6C5F0-EDFB-3E80-40C5-F4D4D08AC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464" y="2447440"/>
            <a:ext cx="6280994" cy="209395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171450" indent="-171450"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/>
                <a:ea typeface="+mj-lt"/>
                <a:cs typeface="+mj-lt"/>
              </a:rPr>
              <a:t> a scheduled period during which designated personnel  are responsible for responding to incidents or urgent issues that may arise outside of regular working hours. </a:t>
            </a:r>
            <a:endParaRPr lang="en-US" sz="1800">
              <a:solidFill>
                <a:srgbClr val="404040"/>
              </a:solidFill>
              <a:latin typeface="Century Gothic"/>
              <a:ea typeface="+mj-lt"/>
              <a:cs typeface="+mj-lt"/>
            </a:endParaRPr>
          </a:p>
          <a:p>
            <a:pPr marL="171450" indent="-171450">
              <a:buClr>
                <a:srgbClr val="FFFFFF"/>
              </a:buClr>
              <a:buChar char="•"/>
            </a:pPr>
            <a:r>
              <a:rPr lang="en-US" sz="1800" dirty="0">
                <a:solidFill>
                  <a:srgbClr val="000000"/>
                </a:solidFill>
                <a:latin typeface="Century Gothic"/>
                <a:ea typeface="+mj-lt"/>
                <a:cs typeface="+mj-lt"/>
              </a:rPr>
              <a:t>This could include weekends, holidays, or overnight shifts.</a:t>
            </a:r>
            <a:endParaRPr lang="en-US" sz="1800">
              <a:latin typeface="Century Gothic"/>
              <a:cs typeface="Biome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55" y="854528"/>
            <a:ext cx="9309359" cy="1653180"/>
          </a:xfrm>
        </p:spPr>
        <p:txBody>
          <a:bodyPr/>
          <a:lstStyle/>
          <a:p>
            <a:r>
              <a:rPr lang="en-US" dirty="0"/>
              <a:t>Why do pager rotations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Ensures that the service provided remains available, 24/7.</a:t>
            </a:r>
          </a:p>
          <a:p>
            <a:r>
              <a:rPr lang="en-US" dirty="0">
                <a:ea typeface="+mn-lt"/>
                <a:cs typeface="+mn-lt"/>
              </a:rPr>
              <a:t>Minimizes the Mean Time to Detect (MTTD) and Mean Time to Resolve (MTTR), two important metrics.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4A0D-C704-64A6-0FC0-10FC26CA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586" y="633950"/>
            <a:ext cx="10225089" cy="1251585"/>
          </a:xfrm>
        </p:spPr>
        <p:txBody>
          <a:bodyPr/>
          <a:lstStyle/>
          <a:p>
            <a:r>
              <a:rPr lang="en-US" dirty="0"/>
              <a:t>How pager rotations 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19313-11BB-4A6D-0529-C2382026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5849" y="2220926"/>
            <a:ext cx="4926097" cy="4028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weekly rotation schedule is created for employees take turns being on-call after work hours.</a:t>
            </a:r>
          </a:p>
          <a:p>
            <a:r>
              <a:rPr lang="en-US" dirty="0"/>
              <a:t>When a monitoring tool detects an issue, an alert is sent to the designated employee.</a:t>
            </a:r>
          </a:p>
          <a:p>
            <a:r>
              <a:rPr lang="en-US" dirty="0"/>
              <a:t>This employee is expected to investigate, fix (if feasible, and to escalate if it is not feasible) and log the event for later.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38EF-0A21-2BB5-39E0-8936D394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22" y="1063415"/>
            <a:ext cx="6840204" cy="1971613"/>
          </a:xfrm>
        </p:spPr>
        <p:txBody>
          <a:bodyPr/>
          <a:lstStyle/>
          <a:p>
            <a:r>
              <a:rPr lang="en-US" dirty="0"/>
              <a:t>Pager Rotation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E17E-1961-CE45-01F9-1BA529F10EFF}"/>
              </a:ext>
            </a:extLst>
          </p:cNvPr>
          <p:cNvSpPr txBox="1"/>
          <p:nvPr/>
        </p:nvSpPr>
        <p:spPr>
          <a:xfrm>
            <a:off x="1062403" y="2322634"/>
            <a:ext cx="807265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Week 1: Alice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Late at night, Alice receives a notification, informing her that the monitoring system detects a database connection failure.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Alice now holds an obligation to log in remotely and verify the issue.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After completing the fix, Alice logs her contribution before signing off once more.</a:t>
            </a:r>
          </a:p>
          <a:p>
            <a:pPr marL="285750" indent="-285750" algn="l">
              <a:buFont typeface="Arial"/>
              <a:buChar char="•"/>
            </a:pP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489F-7A02-614F-57D0-D19C090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B2E7-E93C-B5DC-1DAA-3768E2A7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10225089" cy="1251585"/>
          </a:xfrm>
        </p:spPr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95197-EF9A-32C6-31C0-CC027A656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0" y="2149929"/>
            <a:ext cx="6199724" cy="4028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Clear Communication. </a:t>
            </a:r>
            <a:r>
              <a:rPr lang="en-US" dirty="0">
                <a:solidFill>
                  <a:srgbClr val="404040"/>
                </a:solidFill>
                <a:ea typeface="+mn-lt"/>
                <a:cs typeface="+mn-lt"/>
              </a:rPr>
              <a:t>Establish transparent communication channels and expectations regarding on-call responsibilities, escalation paths, and availability to improve on incident response time.</a:t>
            </a:r>
            <a:endParaRPr lang="en-US" dirty="0">
              <a:solidFill>
                <a:srgbClr val="404040"/>
              </a:solidFill>
            </a:endParaRPr>
          </a:p>
          <a:p>
            <a:r>
              <a:rPr lang="en-US" b="1" dirty="0"/>
              <a:t>Rotation Schedule. </a:t>
            </a:r>
            <a:r>
              <a:rPr lang="en-US" dirty="0"/>
              <a:t>Implementing a fair rotation schedule is critical for employee happiness and availability.</a:t>
            </a:r>
          </a:p>
          <a:p>
            <a:r>
              <a:rPr lang="en-US" b="1" dirty="0"/>
              <a:t>Post-Incident Reviews. </a:t>
            </a:r>
            <a:r>
              <a:rPr lang="en-US" dirty="0"/>
              <a:t>Conducting post-incident reviews keeps documentation updated, leaders informed and fosters improved incident response time.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174D-4B30-D82C-B928-ACA65E6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0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545" y="-621869"/>
            <a:ext cx="4949368" cy="3371850"/>
          </a:xfrm>
        </p:spPr>
        <p:txBody>
          <a:bodyPr>
            <a:normAutofit/>
          </a:bodyPr>
          <a:lstStyle/>
          <a:p>
            <a:r>
              <a:rPr lang="en-US"/>
              <a:t>Sources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3732" y="4095751"/>
            <a:ext cx="4949366" cy="1993900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“On-Call Rotations and Schedules.” </a:t>
            </a:r>
            <a:r>
              <a:rPr lang="en-US" sz="1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PagerDuty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27 Mar. 2025,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hlinkClick r:id="rId3"/>
              </a:rPr>
              <a:t>www.pagerduty.com/resources/incident-management-response/learn/call-rotations-schedules/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endParaRPr lang="en-US" dirty="0">
              <a:cs typeface="Biome"/>
            </a:endParaRPr>
          </a:p>
          <a:p>
            <a:pPr>
              <a:buClr>
                <a:srgbClr val="404040"/>
              </a:buClr>
              <a:buChar char="•"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“Pager Hero - Understanding On-Call Rotations.” </a:t>
            </a:r>
            <a:r>
              <a:rPr lang="en-US" sz="14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Pager Hero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2024, pagerhero.io/blog/understand-on-call-rotations.</a:t>
            </a:r>
          </a:p>
          <a:p>
            <a:pPr>
              <a:buClr>
                <a:srgbClr val="404040"/>
              </a:buClr>
              <a:buChar char="•"/>
            </a:pP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Clr>
                <a:srgbClr val="404040"/>
              </a:buClr>
              <a:buChar char="•"/>
            </a:pPr>
            <a:endParaRPr lang="en-US" sz="14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‌</a:t>
            </a:r>
            <a:endParaRPr lang="en-US" dirty="0"/>
          </a:p>
          <a:p>
            <a:endParaRPr lang="en-US" dirty="0">
              <a:cs typeface="Biome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394</Words>
  <Application>Microsoft Office PowerPoint</Application>
  <PresentationFormat>Widescreen</PresentationFormat>
  <Paragraphs>119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Ion</vt:lpstr>
      <vt:lpstr>Pager Rotation Duties in the DevOps Model</vt:lpstr>
      <vt:lpstr>What is a pager rotation?</vt:lpstr>
      <vt:lpstr>Why do pager rotations matter?</vt:lpstr>
      <vt:lpstr>How pager rotations work</vt:lpstr>
      <vt:lpstr>Pager Rotation example</vt:lpstr>
      <vt:lpstr>Best Practices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129</cp:revision>
  <dcterms:created xsi:type="dcterms:W3CDTF">2025-07-06T02:37:09Z</dcterms:created>
  <dcterms:modified xsi:type="dcterms:W3CDTF">2025-07-06T05:18:24Z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